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80" r:id="rId4"/>
    <p:sldId id="257" r:id="rId5"/>
    <p:sldId id="258" r:id="rId6"/>
    <p:sldId id="264" r:id="rId7"/>
    <p:sldId id="262" r:id="rId8"/>
    <p:sldId id="263" r:id="rId9"/>
    <p:sldId id="265" r:id="rId10"/>
    <p:sldId id="259" r:id="rId11"/>
    <p:sldId id="260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1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8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EDA0F-065D-46C8-8059-F552949A68A0}" type="doc">
      <dgm:prSet loTypeId="urn:microsoft.com/office/officeart/2005/8/layout/radial5" loCatId="cycle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7CCB3A38-9BB5-4198-99BC-EABB668AAFA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3366FF"/>
        </a:solidFill>
      </dgm:spPr>
      <dgm:t>
        <a:bodyPr/>
        <a:lstStyle/>
        <a:p>
          <a:r>
            <a:rPr lang="de-DE" sz="1800" b="1" dirty="0" smtClean="0">
              <a:solidFill>
                <a:schemeClr val="bg1"/>
              </a:solidFill>
            </a:rPr>
            <a:t>Erstgespräch</a:t>
          </a:r>
          <a:endParaRPr lang="de-DE" sz="1800" b="1" dirty="0">
            <a:solidFill>
              <a:schemeClr val="bg1"/>
            </a:solidFill>
          </a:endParaRPr>
        </a:p>
      </dgm:t>
    </dgm:pt>
    <dgm:pt modelId="{18FC5640-2B96-488D-931D-82F4B6F4F320}" type="parTrans" cxnId="{7A5322A9-B994-4B73-B0F9-5E1F8F7C3124}">
      <dgm:prSet/>
      <dgm:spPr/>
      <dgm:t>
        <a:bodyPr/>
        <a:lstStyle/>
        <a:p>
          <a:endParaRPr lang="de-DE"/>
        </a:p>
      </dgm:t>
    </dgm:pt>
    <dgm:pt modelId="{498A9CD6-3D7A-4F92-84F2-ABBB75C30EEE}" type="sibTrans" cxnId="{7A5322A9-B994-4B73-B0F9-5E1F8F7C3124}">
      <dgm:prSet/>
      <dgm:spPr/>
      <dgm:t>
        <a:bodyPr/>
        <a:lstStyle/>
        <a:p>
          <a:endParaRPr lang="de-DE"/>
        </a:p>
      </dgm:t>
    </dgm:pt>
    <dgm:pt modelId="{25149E81-FF60-4A8F-98D6-5B73C50D51F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de-DE" sz="1600" dirty="0" smtClean="0">
              <a:solidFill>
                <a:schemeClr val="bg1"/>
              </a:solidFill>
            </a:rPr>
            <a:t>Studienwahl-beratung</a:t>
          </a:r>
          <a:endParaRPr lang="de-DE" sz="1600" dirty="0">
            <a:solidFill>
              <a:schemeClr val="bg1"/>
            </a:solidFill>
          </a:endParaRPr>
        </a:p>
      </dgm:t>
    </dgm:pt>
    <dgm:pt modelId="{E83792F7-A740-4F70-A836-8A51563E7DE3}" type="parTrans" cxnId="{D3886D0F-E1E6-4E61-9C93-4939F93F5A74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>
            <a:solidFill>
              <a:srgbClr val="FF2929"/>
            </a:solidFill>
          </a:endParaRPr>
        </a:p>
      </dgm:t>
    </dgm:pt>
    <dgm:pt modelId="{480C00F8-1FE5-49EC-A0B5-92C9B56656F9}" type="sibTrans" cxnId="{D3886D0F-E1E6-4E61-9C93-4939F93F5A74}">
      <dgm:prSet/>
      <dgm:spPr/>
      <dgm:t>
        <a:bodyPr/>
        <a:lstStyle/>
        <a:p>
          <a:endParaRPr lang="de-DE"/>
        </a:p>
      </dgm:t>
    </dgm:pt>
    <dgm:pt modelId="{EF55703A-6AB6-4F69-A81B-EE1D34886CA2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600" dirty="0" smtClean="0">
              <a:solidFill>
                <a:schemeClr val="bg1"/>
              </a:solidFill>
            </a:rPr>
            <a:t>Diagnostik</a:t>
          </a:r>
        </a:p>
        <a:p>
          <a:r>
            <a:rPr lang="de-DE" sz="1600" dirty="0" smtClean="0">
              <a:solidFill>
                <a:schemeClr val="bg1"/>
              </a:solidFill>
            </a:rPr>
            <a:t>Psycholog. Testung</a:t>
          </a:r>
          <a:endParaRPr lang="de-DE" sz="1600" dirty="0">
            <a:solidFill>
              <a:schemeClr val="bg1"/>
            </a:solidFill>
          </a:endParaRPr>
        </a:p>
      </dgm:t>
    </dgm:pt>
    <dgm:pt modelId="{85E21C51-221F-4D09-803C-BB53BC73B266}" type="parTrans" cxnId="{2F866A17-1278-4E07-82D4-4988760F17A6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/>
        </a:p>
      </dgm:t>
    </dgm:pt>
    <dgm:pt modelId="{67C7CE0B-9E64-4F34-8488-D5507E61D3A5}" type="sibTrans" cxnId="{2F866A17-1278-4E07-82D4-4988760F17A6}">
      <dgm:prSet/>
      <dgm:spPr/>
      <dgm:t>
        <a:bodyPr/>
        <a:lstStyle/>
        <a:p>
          <a:endParaRPr lang="de-DE"/>
        </a:p>
      </dgm:t>
    </dgm:pt>
    <dgm:pt modelId="{23B15DD9-F2F1-4B75-BAEF-BB90A8D29DEC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600" dirty="0" smtClean="0">
              <a:solidFill>
                <a:schemeClr val="bg1"/>
              </a:solidFill>
            </a:rPr>
            <a:t>Themenzentrierte Gruppen</a:t>
          </a:r>
          <a:endParaRPr lang="de-DE" sz="1600" dirty="0">
            <a:solidFill>
              <a:schemeClr val="bg1"/>
            </a:solidFill>
          </a:endParaRPr>
        </a:p>
      </dgm:t>
    </dgm:pt>
    <dgm:pt modelId="{30994BE4-1015-4DAA-A69C-1C03304B686A}" type="parTrans" cxnId="{5406A65A-2394-4E99-8FA5-415739EFE1F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/>
        </a:p>
      </dgm:t>
    </dgm:pt>
    <dgm:pt modelId="{09A39394-E58A-43F8-A5AF-70528E81E998}" type="sibTrans" cxnId="{5406A65A-2394-4E99-8FA5-415739EFE1F7}">
      <dgm:prSet/>
      <dgm:spPr/>
      <dgm:t>
        <a:bodyPr/>
        <a:lstStyle/>
        <a:p>
          <a:endParaRPr lang="de-DE"/>
        </a:p>
      </dgm:t>
    </dgm:pt>
    <dgm:pt modelId="{17246E64-6EE9-4428-AF69-1E504D02C6F0}">
      <dgm:prSet custT="1"/>
      <dgm:spPr>
        <a:solidFill>
          <a:srgbClr val="002060"/>
        </a:solidFill>
      </dgm:spPr>
      <dgm:t>
        <a:bodyPr/>
        <a:lstStyle/>
        <a:p>
          <a:r>
            <a:rPr lang="de-DE" sz="1600" dirty="0" smtClean="0">
              <a:solidFill>
                <a:schemeClr val="bg1"/>
              </a:solidFill>
            </a:rPr>
            <a:t>Vermittlung</a:t>
          </a:r>
        </a:p>
        <a:p>
          <a:r>
            <a:rPr lang="de-DE" sz="1600" dirty="0" smtClean="0">
              <a:solidFill>
                <a:schemeClr val="bg1"/>
              </a:solidFill>
            </a:rPr>
            <a:t>&amp;</a:t>
          </a:r>
        </a:p>
        <a:p>
          <a:r>
            <a:rPr lang="de-DE" sz="1600" dirty="0" smtClean="0">
              <a:solidFill>
                <a:schemeClr val="bg1"/>
              </a:solidFill>
            </a:rPr>
            <a:t> Zuweisungen </a:t>
          </a:r>
        </a:p>
      </dgm:t>
    </dgm:pt>
    <dgm:pt modelId="{679755BB-8117-4739-B124-531C52BE8FAF}" type="parTrans" cxnId="{5FFADD72-6F20-4E49-9577-4181EA560680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/>
        </a:p>
      </dgm:t>
    </dgm:pt>
    <dgm:pt modelId="{2471C9BD-DB09-49B3-9FCB-2984D8EFA974}" type="sibTrans" cxnId="{5FFADD72-6F20-4E49-9577-4181EA560680}">
      <dgm:prSet/>
      <dgm:spPr/>
      <dgm:t>
        <a:bodyPr/>
        <a:lstStyle/>
        <a:p>
          <a:endParaRPr lang="de-DE"/>
        </a:p>
      </dgm:t>
    </dgm:pt>
    <dgm:pt modelId="{449407A2-CEE5-468C-8BDA-BF8757F351B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sz="1600" dirty="0" smtClean="0">
              <a:solidFill>
                <a:schemeClr val="bg1"/>
              </a:solidFill>
            </a:rPr>
            <a:t>Psychotherapie</a:t>
          </a:r>
          <a:endParaRPr lang="de-DE" sz="1600" dirty="0">
            <a:solidFill>
              <a:schemeClr val="bg1"/>
            </a:solidFill>
          </a:endParaRPr>
        </a:p>
      </dgm:t>
    </dgm:pt>
    <dgm:pt modelId="{629F291E-FCFC-4290-B6D7-414795954B4B}" type="parTrans" cxnId="{3D6A392A-F224-4E1A-A24B-5EE41E46AADB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/>
        </a:p>
      </dgm:t>
    </dgm:pt>
    <dgm:pt modelId="{F072652D-8690-4621-BEF6-D69AF7A0F7F8}" type="sibTrans" cxnId="{3D6A392A-F224-4E1A-A24B-5EE41E46AADB}">
      <dgm:prSet/>
      <dgm:spPr/>
      <dgm:t>
        <a:bodyPr/>
        <a:lstStyle/>
        <a:p>
          <a:endParaRPr lang="de-DE"/>
        </a:p>
      </dgm:t>
    </dgm:pt>
    <dgm:pt modelId="{26F8723D-9061-4D85-A3D1-B7EE9052064C}">
      <dgm:prSet custT="1"/>
      <dgm:spPr>
        <a:solidFill>
          <a:srgbClr val="FF6600"/>
        </a:solidFill>
      </dgm:spPr>
      <dgm:t>
        <a:bodyPr/>
        <a:lstStyle/>
        <a:p>
          <a:r>
            <a:rPr lang="de-DE" sz="1600" dirty="0" smtClean="0">
              <a:solidFill>
                <a:schemeClr val="bg1"/>
              </a:solidFill>
            </a:rPr>
            <a:t>Einzelberatung/ Coaching</a:t>
          </a:r>
        </a:p>
        <a:p>
          <a:r>
            <a:rPr lang="de-DE" sz="1600" dirty="0" smtClean="0">
              <a:solidFill>
                <a:schemeClr val="bg1"/>
              </a:solidFill>
            </a:rPr>
            <a:t>Chatberatung</a:t>
          </a:r>
          <a:endParaRPr lang="de-DE" sz="1600" dirty="0">
            <a:solidFill>
              <a:schemeClr val="bg1"/>
            </a:solidFill>
          </a:endParaRPr>
        </a:p>
      </dgm:t>
    </dgm:pt>
    <dgm:pt modelId="{E781C0C9-E165-4BB4-A698-A2122F1EB3B7}" type="parTrans" cxnId="{861B75B0-B9CC-4B61-B8C7-B6C9485B64BE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/>
        </a:p>
      </dgm:t>
    </dgm:pt>
    <dgm:pt modelId="{222EFF33-F62C-4E7B-B8C4-809A92A06899}" type="sibTrans" cxnId="{861B75B0-B9CC-4B61-B8C7-B6C9485B64BE}">
      <dgm:prSet/>
      <dgm:spPr/>
      <dgm:t>
        <a:bodyPr/>
        <a:lstStyle/>
        <a:p>
          <a:endParaRPr lang="de-DE"/>
        </a:p>
      </dgm:t>
    </dgm:pt>
    <dgm:pt modelId="{E60F8923-463D-4034-8028-AF9FB988EC87}" type="pres">
      <dgm:prSet presAssocID="{4C6EDA0F-065D-46C8-8059-F552949A68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B52E014-B6B0-42F9-A60E-39D315EA0997}" type="pres">
      <dgm:prSet presAssocID="{7CCB3A38-9BB5-4198-99BC-EABB668AAFAF}" presName="centerShape" presStyleLbl="node0" presStyleIdx="0" presStyleCnt="1" custScaleX="139211" custScaleY="124044"/>
      <dgm:spPr/>
      <dgm:t>
        <a:bodyPr/>
        <a:lstStyle/>
        <a:p>
          <a:endParaRPr lang="de-DE"/>
        </a:p>
      </dgm:t>
    </dgm:pt>
    <dgm:pt modelId="{42E2904B-6477-44FE-9010-26E52499D05D}" type="pres">
      <dgm:prSet presAssocID="{E83792F7-A740-4F70-A836-8A51563E7DE3}" presName="parTrans" presStyleLbl="sibTrans2D1" presStyleIdx="0" presStyleCnt="6" custScaleX="147115"/>
      <dgm:spPr/>
      <dgm:t>
        <a:bodyPr/>
        <a:lstStyle/>
        <a:p>
          <a:endParaRPr lang="de-DE"/>
        </a:p>
      </dgm:t>
    </dgm:pt>
    <dgm:pt modelId="{4CAFA7DB-965A-462F-B6B5-A6E3F4068CE5}" type="pres">
      <dgm:prSet presAssocID="{E83792F7-A740-4F70-A836-8A51563E7DE3}" presName="connectorText" presStyleLbl="sibTrans2D1" presStyleIdx="0" presStyleCnt="6"/>
      <dgm:spPr/>
      <dgm:t>
        <a:bodyPr/>
        <a:lstStyle/>
        <a:p>
          <a:endParaRPr lang="de-DE"/>
        </a:p>
      </dgm:t>
    </dgm:pt>
    <dgm:pt modelId="{8F0644C7-108B-42EE-ABAB-06AC9686399A}" type="pres">
      <dgm:prSet presAssocID="{25149E81-FF60-4A8F-98D6-5B73C50D51F3}" presName="node" presStyleLbl="node1" presStyleIdx="0" presStyleCnt="6" custScaleX="16713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33B380-202E-4CF2-BA31-BCB3F48D8307}" type="pres">
      <dgm:prSet presAssocID="{85E21C51-221F-4D09-803C-BB53BC73B266}" presName="parTrans" presStyleLbl="sibTrans2D1" presStyleIdx="1" presStyleCnt="6" custLinFactNeighborX="-4127" custLinFactNeighborY="-12593"/>
      <dgm:spPr/>
      <dgm:t>
        <a:bodyPr/>
        <a:lstStyle/>
        <a:p>
          <a:endParaRPr lang="de-DE"/>
        </a:p>
      </dgm:t>
    </dgm:pt>
    <dgm:pt modelId="{CC65AC38-5E2D-4A61-91FD-A54DA5E5AA52}" type="pres">
      <dgm:prSet presAssocID="{85E21C51-221F-4D09-803C-BB53BC73B266}" presName="connectorText" presStyleLbl="sibTrans2D1" presStyleIdx="1" presStyleCnt="6"/>
      <dgm:spPr/>
      <dgm:t>
        <a:bodyPr/>
        <a:lstStyle/>
        <a:p>
          <a:endParaRPr lang="de-DE"/>
        </a:p>
      </dgm:t>
    </dgm:pt>
    <dgm:pt modelId="{D5D8B79C-592D-4275-A6A4-DE605E54AB0B}" type="pres">
      <dgm:prSet presAssocID="{EF55703A-6AB6-4F69-A81B-EE1D34886CA2}" presName="node" presStyleLbl="node1" presStyleIdx="1" presStyleCnt="6" custScaleX="174273" custRadScaleRad="127211" custRadScaleInc="2769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6A65443-F273-451A-92A0-2DD62EA48850}" type="pres">
      <dgm:prSet presAssocID="{30994BE4-1015-4DAA-A69C-1C03304B686A}" presName="parTrans" presStyleLbl="sibTrans2D1" presStyleIdx="2" presStyleCnt="6" custLinFactNeighborX="-19922" custLinFactNeighborY="35680"/>
      <dgm:spPr/>
      <dgm:t>
        <a:bodyPr/>
        <a:lstStyle/>
        <a:p>
          <a:endParaRPr lang="de-DE"/>
        </a:p>
      </dgm:t>
    </dgm:pt>
    <dgm:pt modelId="{21D52EDC-8301-45D8-A335-8E964CEB1D1A}" type="pres">
      <dgm:prSet presAssocID="{30994BE4-1015-4DAA-A69C-1C03304B686A}" presName="connectorText" presStyleLbl="sibTrans2D1" presStyleIdx="2" presStyleCnt="6"/>
      <dgm:spPr/>
      <dgm:t>
        <a:bodyPr/>
        <a:lstStyle/>
        <a:p>
          <a:endParaRPr lang="de-DE"/>
        </a:p>
      </dgm:t>
    </dgm:pt>
    <dgm:pt modelId="{2E93DDDD-2BD8-4EB9-82E6-531A741C793D}" type="pres">
      <dgm:prSet presAssocID="{23B15DD9-F2F1-4B75-BAEF-BB90A8D29DEC}" presName="node" presStyleLbl="node1" presStyleIdx="2" presStyleCnt="6" custScaleX="171178" custRadScaleRad="132319" custRadScaleInc="-3543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8809C31-2A1B-4DC2-A7CE-1A9427E6B14C}" type="pres">
      <dgm:prSet presAssocID="{679755BB-8117-4739-B124-531C52BE8FAF}" presName="parTrans" presStyleLbl="sibTrans2D1" presStyleIdx="3" presStyleCnt="6"/>
      <dgm:spPr/>
      <dgm:t>
        <a:bodyPr/>
        <a:lstStyle/>
        <a:p>
          <a:endParaRPr lang="de-DE"/>
        </a:p>
      </dgm:t>
    </dgm:pt>
    <dgm:pt modelId="{8FBF0119-6A1D-46B7-A3EE-CAABF739EEEA}" type="pres">
      <dgm:prSet presAssocID="{679755BB-8117-4739-B124-531C52BE8FAF}" presName="connectorText" presStyleLbl="sibTrans2D1" presStyleIdx="3" presStyleCnt="6"/>
      <dgm:spPr/>
      <dgm:t>
        <a:bodyPr/>
        <a:lstStyle/>
        <a:p>
          <a:endParaRPr lang="de-DE"/>
        </a:p>
      </dgm:t>
    </dgm:pt>
    <dgm:pt modelId="{2AC46183-389A-4D0A-ABEE-AA32ABB114DB}" type="pres">
      <dgm:prSet presAssocID="{17246E64-6EE9-4428-AF69-1E504D02C6F0}" presName="node" presStyleLbl="node1" presStyleIdx="3" presStyleCnt="6" custScaleX="166423" custRadScaleRad="100193" custRadScaleInc="-36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9D75C12-CB8D-44C2-974C-71287258E018}" type="pres">
      <dgm:prSet presAssocID="{629F291E-FCFC-4290-B6D7-414795954B4B}" presName="parTrans" presStyleLbl="sibTrans2D1" presStyleIdx="4" presStyleCnt="6"/>
      <dgm:spPr/>
      <dgm:t>
        <a:bodyPr/>
        <a:lstStyle/>
        <a:p>
          <a:endParaRPr lang="de-DE"/>
        </a:p>
      </dgm:t>
    </dgm:pt>
    <dgm:pt modelId="{4DFEE7E4-8843-4640-8EE9-A1A9439067D5}" type="pres">
      <dgm:prSet presAssocID="{629F291E-FCFC-4290-B6D7-414795954B4B}" presName="connectorText" presStyleLbl="sibTrans2D1" presStyleIdx="4" presStyleCnt="6"/>
      <dgm:spPr/>
      <dgm:t>
        <a:bodyPr/>
        <a:lstStyle/>
        <a:p>
          <a:endParaRPr lang="de-DE"/>
        </a:p>
      </dgm:t>
    </dgm:pt>
    <dgm:pt modelId="{9F2BCB12-32E6-4828-895F-7883FD57B1C7}" type="pres">
      <dgm:prSet presAssocID="{449407A2-CEE5-468C-8BDA-BF8757F351BA}" presName="node" presStyleLbl="node1" presStyleIdx="4" presStyleCnt="6" custScaleX="163403" custRadScaleRad="122461" custRadScaleInc="2486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ECDEE6-5CD3-4EF2-BC17-BCBBA51F63A6}" type="pres">
      <dgm:prSet presAssocID="{E781C0C9-E165-4BB4-A698-A2122F1EB3B7}" presName="parTrans" presStyleLbl="sibTrans2D1" presStyleIdx="5" presStyleCnt="6"/>
      <dgm:spPr/>
      <dgm:t>
        <a:bodyPr/>
        <a:lstStyle/>
        <a:p>
          <a:endParaRPr lang="de-DE"/>
        </a:p>
      </dgm:t>
    </dgm:pt>
    <dgm:pt modelId="{F3969FAB-48AC-46A6-A665-0BE2CD34BD27}" type="pres">
      <dgm:prSet presAssocID="{E781C0C9-E165-4BB4-A698-A2122F1EB3B7}" presName="connectorText" presStyleLbl="sibTrans2D1" presStyleIdx="5" presStyleCnt="6"/>
      <dgm:spPr/>
      <dgm:t>
        <a:bodyPr/>
        <a:lstStyle/>
        <a:p>
          <a:endParaRPr lang="de-DE"/>
        </a:p>
      </dgm:t>
    </dgm:pt>
    <dgm:pt modelId="{E6D48D75-E4FF-42D3-8AE6-A2BEFC59ACB2}" type="pres">
      <dgm:prSet presAssocID="{26F8723D-9061-4D85-A3D1-B7EE9052064C}" presName="node" presStyleLbl="node1" presStyleIdx="5" presStyleCnt="6" custScaleX="180787" custScaleY="111494" custRadScaleRad="135245" custRadScaleInc="-2767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0DF540A-4D91-4D06-BB9F-006A19874324}" type="presOf" srcId="{85E21C51-221F-4D09-803C-BB53BC73B266}" destId="{CC65AC38-5E2D-4A61-91FD-A54DA5E5AA52}" srcOrd="1" destOrd="0" presId="urn:microsoft.com/office/officeart/2005/8/layout/radial5"/>
    <dgm:cxn modelId="{861B75B0-B9CC-4B61-B8C7-B6C9485B64BE}" srcId="{7CCB3A38-9BB5-4198-99BC-EABB668AAFAF}" destId="{26F8723D-9061-4D85-A3D1-B7EE9052064C}" srcOrd="5" destOrd="0" parTransId="{E781C0C9-E165-4BB4-A698-A2122F1EB3B7}" sibTransId="{222EFF33-F62C-4E7B-B8C4-809A92A06899}"/>
    <dgm:cxn modelId="{D60BA780-0343-49CD-823B-607784548DE4}" type="presOf" srcId="{E781C0C9-E165-4BB4-A698-A2122F1EB3B7}" destId="{F3969FAB-48AC-46A6-A665-0BE2CD34BD27}" srcOrd="1" destOrd="0" presId="urn:microsoft.com/office/officeart/2005/8/layout/radial5"/>
    <dgm:cxn modelId="{EA01604B-3AAF-4491-BD9F-1EF9B9DEA415}" type="presOf" srcId="{7CCB3A38-9BB5-4198-99BC-EABB668AAFAF}" destId="{1B52E014-B6B0-42F9-A60E-39D315EA0997}" srcOrd="0" destOrd="0" presId="urn:microsoft.com/office/officeart/2005/8/layout/radial5"/>
    <dgm:cxn modelId="{C1D61F4F-C6F4-4D8C-9ECB-0481D8A334D4}" type="presOf" srcId="{17246E64-6EE9-4428-AF69-1E504D02C6F0}" destId="{2AC46183-389A-4D0A-ABEE-AA32ABB114DB}" srcOrd="0" destOrd="0" presId="urn:microsoft.com/office/officeart/2005/8/layout/radial5"/>
    <dgm:cxn modelId="{208B9F20-9C58-4225-AAB3-530FE909C3BB}" type="presOf" srcId="{25149E81-FF60-4A8F-98D6-5B73C50D51F3}" destId="{8F0644C7-108B-42EE-ABAB-06AC9686399A}" srcOrd="0" destOrd="0" presId="urn:microsoft.com/office/officeart/2005/8/layout/radial5"/>
    <dgm:cxn modelId="{5FFADD72-6F20-4E49-9577-4181EA560680}" srcId="{7CCB3A38-9BB5-4198-99BC-EABB668AAFAF}" destId="{17246E64-6EE9-4428-AF69-1E504D02C6F0}" srcOrd="3" destOrd="0" parTransId="{679755BB-8117-4739-B124-531C52BE8FAF}" sibTransId="{2471C9BD-DB09-49B3-9FCB-2984D8EFA974}"/>
    <dgm:cxn modelId="{4C730638-1900-468D-B9AF-2B13B17B8FB0}" type="presOf" srcId="{85E21C51-221F-4D09-803C-BB53BC73B266}" destId="{5433B380-202E-4CF2-BA31-BCB3F48D8307}" srcOrd="0" destOrd="0" presId="urn:microsoft.com/office/officeart/2005/8/layout/radial5"/>
    <dgm:cxn modelId="{2A0B8436-E1A2-4813-BDE9-F18E6E4A57D0}" type="presOf" srcId="{23B15DD9-F2F1-4B75-BAEF-BB90A8D29DEC}" destId="{2E93DDDD-2BD8-4EB9-82E6-531A741C793D}" srcOrd="0" destOrd="0" presId="urn:microsoft.com/office/officeart/2005/8/layout/radial5"/>
    <dgm:cxn modelId="{1872AE8A-6229-4254-A6B4-B9CD0F254A72}" type="presOf" srcId="{30994BE4-1015-4DAA-A69C-1C03304B686A}" destId="{86A65443-F273-451A-92A0-2DD62EA48850}" srcOrd="0" destOrd="0" presId="urn:microsoft.com/office/officeart/2005/8/layout/radial5"/>
    <dgm:cxn modelId="{DA07CF61-B4A5-46DA-A8C7-5E8080C5B3B9}" type="presOf" srcId="{679755BB-8117-4739-B124-531C52BE8FAF}" destId="{8FBF0119-6A1D-46B7-A3EE-CAABF739EEEA}" srcOrd="1" destOrd="0" presId="urn:microsoft.com/office/officeart/2005/8/layout/radial5"/>
    <dgm:cxn modelId="{21502F1D-A8C3-43CC-82E6-861A6F45304D}" type="presOf" srcId="{E83792F7-A740-4F70-A836-8A51563E7DE3}" destId="{42E2904B-6477-44FE-9010-26E52499D05D}" srcOrd="0" destOrd="0" presId="urn:microsoft.com/office/officeart/2005/8/layout/radial5"/>
    <dgm:cxn modelId="{EF152BC2-A5D3-4B80-9FD3-4D5237BE6EF8}" type="presOf" srcId="{26F8723D-9061-4D85-A3D1-B7EE9052064C}" destId="{E6D48D75-E4FF-42D3-8AE6-A2BEFC59ACB2}" srcOrd="0" destOrd="0" presId="urn:microsoft.com/office/officeart/2005/8/layout/radial5"/>
    <dgm:cxn modelId="{89A9A225-020F-4EC4-805F-9001D8CB5136}" type="presOf" srcId="{629F291E-FCFC-4290-B6D7-414795954B4B}" destId="{09D75C12-CB8D-44C2-974C-71287258E018}" srcOrd="0" destOrd="0" presId="urn:microsoft.com/office/officeart/2005/8/layout/radial5"/>
    <dgm:cxn modelId="{9966FEB9-903E-4392-9464-56B34CBCC758}" type="presOf" srcId="{E781C0C9-E165-4BB4-A698-A2122F1EB3B7}" destId="{DBECDEE6-5CD3-4EF2-BC17-BCBBA51F63A6}" srcOrd="0" destOrd="0" presId="urn:microsoft.com/office/officeart/2005/8/layout/radial5"/>
    <dgm:cxn modelId="{2D39767D-3B8C-401E-AF6B-0AE0033EDCEB}" type="presOf" srcId="{4C6EDA0F-065D-46C8-8059-F552949A68A0}" destId="{E60F8923-463D-4034-8028-AF9FB988EC87}" srcOrd="0" destOrd="0" presId="urn:microsoft.com/office/officeart/2005/8/layout/radial5"/>
    <dgm:cxn modelId="{D3886D0F-E1E6-4E61-9C93-4939F93F5A74}" srcId="{7CCB3A38-9BB5-4198-99BC-EABB668AAFAF}" destId="{25149E81-FF60-4A8F-98D6-5B73C50D51F3}" srcOrd="0" destOrd="0" parTransId="{E83792F7-A740-4F70-A836-8A51563E7DE3}" sibTransId="{480C00F8-1FE5-49EC-A0B5-92C9B56656F9}"/>
    <dgm:cxn modelId="{5406A65A-2394-4E99-8FA5-415739EFE1F7}" srcId="{7CCB3A38-9BB5-4198-99BC-EABB668AAFAF}" destId="{23B15DD9-F2F1-4B75-BAEF-BB90A8D29DEC}" srcOrd="2" destOrd="0" parTransId="{30994BE4-1015-4DAA-A69C-1C03304B686A}" sibTransId="{09A39394-E58A-43F8-A5AF-70528E81E998}"/>
    <dgm:cxn modelId="{6C66EFB0-447D-4082-9626-944DF0E60FD7}" type="presOf" srcId="{679755BB-8117-4739-B124-531C52BE8FAF}" destId="{68809C31-2A1B-4DC2-A7CE-1A9427E6B14C}" srcOrd="0" destOrd="0" presId="urn:microsoft.com/office/officeart/2005/8/layout/radial5"/>
    <dgm:cxn modelId="{6EAACB7C-418F-40E2-8279-04C15B003E18}" type="presOf" srcId="{EF55703A-6AB6-4F69-A81B-EE1D34886CA2}" destId="{D5D8B79C-592D-4275-A6A4-DE605E54AB0B}" srcOrd="0" destOrd="0" presId="urn:microsoft.com/office/officeart/2005/8/layout/radial5"/>
    <dgm:cxn modelId="{9993EB80-12A8-453F-ABC1-45B1BC7645FC}" type="presOf" srcId="{30994BE4-1015-4DAA-A69C-1C03304B686A}" destId="{21D52EDC-8301-45D8-A335-8E964CEB1D1A}" srcOrd="1" destOrd="0" presId="urn:microsoft.com/office/officeart/2005/8/layout/radial5"/>
    <dgm:cxn modelId="{2F866A17-1278-4E07-82D4-4988760F17A6}" srcId="{7CCB3A38-9BB5-4198-99BC-EABB668AAFAF}" destId="{EF55703A-6AB6-4F69-A81B-EE1D34886CA2}" srcOrd="1" destOrd="0" parTransId="{85E21C51-221F-4D09-803C-BB53BC73B266}" sibTransId="{67C7CE0B-9E64-4F34-8488-D5507E61D3A5}"/>
    <dgm:cxn modelId="{3D6A392A-F224-4E1A-A24B-5EE41E46AADB}" srcId="{7CCB3A38-9BB5-4198-99BC-EABB668AAFAF}" destId="{449407A2-CEE5-468C-8BDA-BF8757F351BA}" srcOrd="4" destOrd="0" parTransId="{629F291E-FCFC-4290-B6D7-414795954B4B}" sibTransId="{F072652D-8690-4621-BEF6-D69AF7A0F7F8}"/>
    <dgm:cxn modelId="{42332C98-4D41-4D70-9FFF-80E3A847C415}" type="presOf" srcId="{629F291E-FCFC-4290-B6D7-414795954B4B}" destId="{4DFEE7E4-8843-4640-8EE9-A1A9439067D5}" srcOrd="1" destOrd="0" presId="urn:microsoft.com/office/officeart/2005/8/layout/radial5"/>
    <dgm:cxn modelId="{7E6D7F30-D09B-4D45-92A2-08E4105513A1}" type="presOf" srcId="{E83792F7-A740-4F70-A836-8A51563E7DE3}" destId="{4CAFA7DB-965A-462F-B6B5-A6E3F4068CE5}" srcOrd="1" destOrd="0" presId="urn:microsoft.com/office/officeart/2005/8/layout/radial5"/>
    <dgm:cxn modelId="{7A5322A9-B994-4B73-B0F9-5E1F8F7C3124}" srcId="{4C6EDA0F-065D-46C8-8059-F552949A68A0}" destId="{7CCB3A38-9BB5-4198-99BC-EABB668AAFAF}" srcOrd="0" destOrd="0" parTransId="{18FC5640-2B96-488D-931D-82F4B6F4F320}" sibTransId="{498A9CD6-3D7A-4F92-84F2-ABBB75C30EEE}"/>
    <dgm:cxn modelId="{CFFC1AE3-68DC-4296-AD1B-DBEF5FF90CB1}" type="presOf" srcId="{449407A2-CEE5-468C-8BDA-BF8757F351BA}" destId="{9F2BCB12-32E6-4828-895F-7883FD57B1C7}" srcOrd="0" destOrd="0" presId="urn:microsoft.com/office/officeart/2005/8/layout/radial5"/>
    <dgm:cxn modelId="{A8E7F436-6D24-4440-97F9-A9F8026BA13F}" type="presParOf" srcId="{E60F8923-463D-4034-8028-AF9FB988EC87}" destId="{1B52E014-B6B0-42F9-A60E-39D315EA0997}" srcOrd="0" destOrd="0" presId="urn:microsoft.com/office/officeart/2005/8/layout/radial5"/>
    <dgm:cxn modelId="{4AA7EF91-082F-4840-86C0-C10E9F60B6E6}" type="presParOf" srcId="{E60F8923-463D-4034-8028-AF9FB988EC87}" destId="{42E2904B-6477-44FE-9010-26E52499D05D}" srcOrd="1" destOrd="0" presId="urn:microsoft.com/office/officeart/2005/8/layout/radial5"/>
    <dgm:cxn modelId="{939ECBA9-E643-4A5E-BEF0-AC3A88DBF62A}" type="presParOf" srcId="{42E2904B-6477-44FE-9010-26E52499D05D}" destId="{4CAFA7DB-965A-462F-B6B5-A6E3F4068CE5}" srcOrd="0" destOrd="0" presId="urn:microsoft.com/office/officeart/2005/8/layout/radial5"/>
    <dgm:cxn modelId="{123568D3-0BA8-4E90-BE54-5720CAC23A75}" type="presParOf" srcId="{E60F8923-463D-4034-8028-AF9FB988EC87}" destId="{8F0644C7-108B-42EE-ABAB-06AC9686399A}" srcOrd="2" destOrd="0" presId="urn:microsoft.com/office/officeart/2005/8/layout/radial5"/>
    <dgm:cxn modelId="{67021432-19B0-4203-AF8F-DE9311A01A74}" type="presParOf" srcId="{E60F8923-463D-4034-8028-AF9FB988EC87}" destId="{5433B380-202E-4CF2-BA31-BCB3F48D8307}" srcOrd="3" destOrd="0" presId="urn:microsoft.com/office/officeart/2005/8/layout/radial5"/>
    <dgm:cxn modelId="{CF14FA46-3317-4E97-8E7B-8C5F5B369A37}" type="presParOf" srcId="{5433B380-202E-4CF2-BA31-BCB3F48D8307}" destId="{CC65AC38-5E2D-4A61-91FD-A54DA5E5AA52}" srcOrd="0" destOrd="0" presId="urn:microsoft.com/office/officeart/2005/8/layout/radial5"/>
    <dgm:cxn modelId="{5489F6D4-00BE-4C3F-9989-D9F2932BBD0A}" type="presParOf" srcId="{E60F8923-463D-4034-8028-AF9FB988EC87}" destId="{D5D8B79C-592D-4275-A6A4-DE605E54AB0B}" srcOrd="4" destOrd="0" presId="urn:microsoft.com/office/officeart/2005/8/layout/radial5"/>
    <dgm:cxn modelId="{FDFFD474-1DC6-4F20-A22B-E70DAE3F0C11}" type="presParOf" srcId="{E60F8923-463D-4034-8028-AF9FB988EC87}" destId="{86A65443-F273-451A-92A0-2DD62EA48850}" srcOrd="5" destOrd="0" presId="urn:microsoft.com/office/officeart/2005/8/layout/radial5"/>
    <dgm:cxn modelId="{A6E3FD7A-4568-44EB-ABA6-78C802BD820F}" type="presParOf" srcId="{86A65443-F273-451A-92A0-2DD62EA48850}" destId="{21D52EDC-8301-45D8-A335-8E964CEB1D1A}" srcOrd="0" destOrd="0" presId="urn:microsoft.com/office/officeart/2005/8/layout/radial5"/>
    <dgm:cxn modelId="{3B01AD32-9C80-45FE-B436-228EF6AD3906}" type="presParOf" srcId="{E60F8923-463D-4034-8028-AF9FB988EC87}" destId="{2E93DDDD-2BD8-4EB9-82E6-531A741C793D}" srcOrd="6" destOrd="0" presId="urn:microsoft.com/office/officeart/2005/8/layout/radial5"/>
    <dgm:cxn modelId="{3AB6A5DB-E646-4B1F-AA87-17A5C6926898}" type="presParOf" srcId="{E60F8923-463D-4034-8028-AF9FB988EC87}" destId="{68809C31-2A1B-4DC2-A7CE-1A9427E6B14C}" srcOrd="7" destOrd="0" presId="urn:microsoft.com/office/officeart/2005/8/layout/radial5"/>
    <dgm:cxn modelId="{9E6C2133-40CC-48AB-BF9F-5FD915797520}" type="presParOf" srcId="{68809C31-2A1B-4DC2-A7CE-1A9427E6B14C}" destId="{8FBF0119-6A1D-46B7-A3EE-CAABF739EEEA}" srcOrd="0" destOrd="0" presId="urn:microsoft.com/office/officeart/2005/8/layout/radial5"/>
    <dgm:cxn modelId="{9B9680FF-6D7F-44FD-9891-DC8D703873A6}" type="presParOf" srcId="{E60F8923-463D-4034-8028-AF9FB988EC87}" destId="{2AC46183-389A-4D0A-ABEE-AA32ABB114DB}" srcOrd="8" destOrd="0" presId="urn:microsoft.com/office/officeart/2005/8/layout/radial5"/>
    <dgm:cxn modelId="{6B4CFB15-F336-44A4-AD21-0C5897EACB31}" type="presParOf" srcId="{E60F8923-463D-4034-8028-AF9FB988EC87}" destId="{09D75C12-CB8D-44C2-974C-71287258E018}" srcOrd="9" destOrd="0" presId="urn:microsoft.com/office/officeart/2005/8/layout/radial5"/>
    <dgm:cxn modelId="{1D519A04-A68E-4B37-BA89-9F87283240C7}" type="presParOf" srcId="{09D75C12-CB8D-44C2-974C-71287258E018}" destId="{4DFEE7E4-8843-4640-8EE9-A1A9439067D5}" srcOrd="0" destOrd="0" presId="urn:microsoft.com/office/officeart/2005/8/layout/radial5"/>
    <dgm:cxn modelId="{05817712-090A-410C-B22C-D3014558E5B2}" type="presParOf" srcId="{E60F8923-463D-4034-8028-AF9FB988EC87}" destId="{9F2BCB12-32E6-4828-895F-7883FD57B1C7}" srcOrd="10" destOrd="0" presId="urn:microsoft.com/office/officeart/2005/8/layout/radial5"/>
    <dgm:cxn modelId="{429C584B-B849-454D-9A3C-08528CF15F88}" type="presParOf" srcId="{E60F8923-463D-4034-8028-AF9FB988EC87}" destId="{DBECDEE6-5CD3-4EF2-BC17-BCBBA51F63A6}" srcOrd="11" destOrd="0" presId="urn:microsoft.com/office/officeart/2005/8/layout/radial5"/>
    <dgm:cxn modelId="{7AAD57F0-554B-4BC7-BF9C-0486057246A1}" type="presParOf" srcId="{DBECDEE6-5CD3-4EF2-BC17-BCBBA51F63A6}" destId="{F3969FAB-48AC-46A6-A665-0BE2CD34BD27}" srcOrd="0" destOrd="0" presId="urn:microsoft.com/office/officeart/2005/8/layout/radial5"/>
    <dgm:cxn modelId="{597CF356-7D97-412C-AEF7-7AEC15BE236C}" type="presParOf" srcId="{E60F8923-463D-4034-8028-AF9FB988EC87}" destId="{E6D48D75-E4FF-42D3-8AE6-A2BEFC59ACB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2E014-B6B0-42F9-A60E-39D315EA0997}">
      <dsp:nvSpPr>
        <dsp:cNvPr id="0" name=""/>
        <dsp:cNvSpPr/>
      </dsp:nvSpPr>
      <dsp:spPr>
        <a:xfrm>
          <a:off x="3647822" y="1743614"/>
          <a:ext cx="1892636" cy="1686433"/>
        </a:xfrm>
        <a:prstGeom prst="ellipse">
          <a:avLst/>
        </a:prstGeom>
        <a:solidFill>
          <a:srgbClr val="3366FF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>
              <a:solidFill>
                <a:schemeClr val="bg1"/>
              </a:solidFill>
            </a:rPr>
            <a:t>Erstgespräch</a:t>
          </a:r>
          <a:endParaRPr lang="de-DE" sz="1800" b="1" kern="1200" dirty="0">
            <a:solidFill>
              <a:schemeClr val="bg1"/>
            </a:solidFill>
          </a:endParaRPr>
        </a:p>
      </dsp:txBody>
      <dsp:txXfrm>
        <a:off x="3924992" y="1990586"/>
        <a:ext cx="1338296" cy="1192489"/>
      </dsp:txXfrm>
    </dsp:sp>
    <dsp:sp modelId="{42E2904B-6477-44FE-9010-26E52499D05D}">
      <dsp:nvSpPr>
        <dsp:cNvPr id="0" name=""/>
        <dsp:cNvSpPr/>
      </dsp:nvSpPr>
      <dsp:spPr>
        <a:xfrm rot="16200000">
          <a:off x="4446056" y="1328266"/>
          <a:ext cx="296168" cy="46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>
            <a:solidFill>
              <a:srgbClr val="FF2929"/>
            </a:solidFill>
          </a:endParaRPr>
        </a:p>
      </dsp:txBody>
      <dsp:txXfrm>
        <a:off x="4490481" y="1465140"/>
        <a:ext cx="207318" cy="277347"/>
      </dsp:txXfrm>
    </dsp:sp>
    <dsp:sp modelId="{8F0644C7-108B-42EE-ABAB-06AC9686399A}">
      <dsp:nvSpPr>
        <dsp:cNvPr id="0" name=""/>
        <dsp:cNvSpPr/>
      </dsp:nvSpPr>
      <dsp:spPr>
        <a:xfrm>
          <a:off x="3458036" y="4224"/>
          <a:ext cx="2272207" cy="1359544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bg1"/>
              </a:solidFill>
            </a:rPr>
            <a:t>Studienwahl-beratung</a:t>
          </a:r>
          <a:endParaRPr lang="de-DE" sz="1600" kern="1200" dirty="0">
            <a:solidFill>
              <a:schemeClr val="bg1"/>
            </a:solidFill>
          </a:endParaRPr>
        </a:p>
      </dsp:txBody>
      <dsp:txXfrm>
        <a:off x="3790793" y="203325"/>
        <a:ext cx="1606693" cy="961342"/>
      </dsp:txXfrm>
    </dsp:sp>
    <dsp:sp modelId="{5433B380-202E-4CF2-BA31-BCB3F48D8307}">
      <dsp:nvSpPr>
        <dsp:cNvPr id="0" name=""/>
        <dsp:cNvSpPr/>
      </dsp:nvSpPr>
      <dsp:spPr>
        <a:xfrm rot="20298528">
          <a:off x="5530794" y="1874392"/>
          <a:ext cx="234700" cy="46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/>
        </a:p>
      </dsp:txBody>
      <dsp:txXfrm>
        <a:off x="5533287" y="1979853"/>
        <a:ext cx="164290" cy="277347"/>
      </dsp:txXfrm>
    </dsp:sp>
    <dsp:sp modelId="{D5D8B79C-592D-4275-A6A4-DE605E54AB0B}">
      <dsp:nvSpPr>
        <dsp:cNvPr id="0" name=""/>
        <dsp:cNvSpPr/>
      </dsp:nvSpPr>
      <dsp:spPr>
        <a:xfrm>
          <a:off x="5658689" y="1012389"/>
          <a:ext cx="2369319" cy="1359544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bg1"/>
              </a:solidFill>
            </a:rPr>
            <a:t>Diagnostik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bg1"/>
              </a:solidFill>
            </a:rPr>
            <a:t>Psycholog. Testung</a:t>
          </a:r>
          <a:endParaRPr lang="de-DE" sz="1600" kern="1200" dirty="0">
            <a:solidFill>
              <a:schemeClr val="bg1"/>
            </a:solidFill>
          </a:endParaRPr>
        </a:p>
      </dsp:txBody>
      <dsp:txXfrm>
        <a:off x="6005668" y="1211490"/>
        <a:ext cx="1675361" cy="961342"/>
      </dsp:txXfrm>
    </dsp:sp>
    <dsp:sp modelId="{86A65443-F273-451A-92A0-2DD62EA48850}">
      <dsp:nvSpPr>
        <dsp:cNvPr id="0" name=""/>
        <dsp:cNvSpPr/>
      </dsp:nvSpPr>
      <dsp:spPr>
        <a:xfrm rot="1162134">
          <a:off x="5520331" y="2915007"/>
          <a:ext cx="279778" cy="46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/>
        </a:p>
      </dsp:txBody>
      <dsp:txXfrm>
        <a:off x="5522706" y="2993538"/>
        <a:ext cx="195845" cy="277347"/>
      </dsp:txXfrm>
    </dsp:sp>
    <dsp:sp modelId="{2E93DDDD-2BD8-4EB9-82E6-531A741C793D}">
      <dsp:nvSpPr>
        <dsp:cNvPr id="0" name=""/>
        <dsp:cNvSpPr/>
      </dsp:nvSpPr>
      <dsp:spPr>
        <a:xfrm>
          <a:off x="5805829" y="2742088"/>
          <a:ext cx="2327241" cy="135954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bg1"/>
              </a:solidFill>
            </a:rPr>
            <a:t>Themenzentrierte Gruppen</a:t>
          </a:r>
          <a:endParaRPr lang="de-DE" sz="1600" kern="1200" dirty="0">
            <a:solidFill>
              <a:schemeClr val="bg1"/>
            </a:solidFill>
          </a:endParaRPr>
        </a:p>
      </dsp:txBody>
      <dsp:txXfrm>
        <a:off x="6146646" y="2941189"/>
        <a:ext cx="1645607" cy="961342"/>
      </dsp:txXfrm>
    </dsp:sp>
    <dsp:sp modelId="{68809C31-2A1B-4DC2-A7CE-1A9427E6B14C}">
      <dsp:nvSpPr>
        <dsp:cNvPr id="0" name=""/>
        <dsp:cNvSpPr/>
      </dsp:nvSpPr>
      <dsp:spPr>
        <a:xfrm rot="5335020">
          <a:off x="4511989" y="3384725"/>
          <a:ext cx="203206" cy="46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/>
        </a:p>
      </dsp:txBody>
      <dsp:txXfrm>
        <a:off x="4541894" y="3446698"/>
        <a:ext cx="142244" cy="277347"/>
      </dsp:txXfrm>
    </dsp:sp>
    <dsp:sp modelId="{2AC46183-389A-4D0A-ABEE-AA32ABB114DB}">
      <dsp:nvSpPr>
        <dsp:cNvPr id="0" name=""/>
        <dsp:cNvSpPr/>
      </dsp:nvSpPr>
      <dsp:spPr>
        <a:xfrm>
          <a:off x="3498876" y="3813224"/>
          <a:ext cx="2262595" cy="1359544"/>
        </a:xfrm>
        <a:prstGeom prst="ellipse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bg1"/>
              </a:solidFill>
            </a:rPr>
            <a:t>Vermittlung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bg1"/>
              </a:solidFill>
            </a:rPr>
            <a:t>&amp;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bg1"/>
              </a:solidFill>
            </a:rPr>
            <a:t> Zuweisungen </a:t>
          </a:r>
        </a:p>
      </dsp:txBody>
      <dsp:txXfrm>
        <a:off x="3830225" y="4012325"/>
        <a:ext cx="1599897" cy="961342"/>
      </dsp:txXfrm>
    </dsp:sp>
    <dsp:sp modelId="{09D75C12-CB8D-44C2-974C-71287258E018}">
      <dsp:nvSpPr>
        <dsp:cNvPr id="0" name=""/>
        <dsp:cNvSpPr/>
      </dsp:nvSpPr>
      <dsp:spPr>
        <a:xfrm rot="9447606">
          <a:off x="3446768" y="2787235"/>
          <a:ext cx="215241" cy="46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/>
        </a:p>
      </dsp:txBody>
      <dsp:txXfrm rot="10800000">
        <a:off x="3508874" y="2867308"/>
        <a:ext cx="150669" cy="277347"/>
      </dsp:txXfrm>
    </dsp:sp>
    <dsp:sp modelId="{9F2BCB12-32E6-4828-895F-7883FD57B1C7}">
      <dsp:nvSpPr>
        <dsp:cNvPr id="0" name=""/>
        <dsp:cNvSpPr/>
      </dsp:nvSpPr>
      <dsp:spPr>
        <a:xfrm>
          <a:off x="1331141" y="2800297"/>
          <a:ext cx="2221537" cy="1359544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bg1"/>
              </a:solidFill>
            </a:rPr>
            <a:t>Psychotherapie</a:t>
          </a:r>
          <a:endParaRPr lang="de-DE" sz="1600" kern="1200" dirty="0">
            <a:solidFill>
              <a:schemeClr val="bg1"/>
            </a:solidFill>
          </a:endParaRPr>
        </a:p>
      </dsp:txBody>
      <dsp:txXfrm>
        <a:off x="1656478" y="2999398"/>
        <a:ext cx="1570863" cy="961342"/>
      </dsp:txXfrm>
    </dsp:sp>
    <dsp:sp modelId="{DBECDEE6-5CD3-4EF2-BC17-BCBBA51F63A6}">
      <dsp:nvSpPr>
        <dsp:cNvPr id="0" name=""/>
        <dsp:cNvSpPr/>
      </dsp:nvSpPr>
      <dsp:spPr>
        <a:xfrm rot="12101832">
          <a:off x="3349260" y="1916487"/>
          <a:ext cx="282017" cy="462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/>
        </a:p>
      </dsp:txBody>
      <dsp:txXfrm rot="10800000">
        <a:off x="3430868" y="2024575"/>
        <a:ext cx="197412" cy="277347"/>
      </dsp:txXfrm>
    </dsp:sp>
    <dsp:sp modelId="{E6D48D75-E4FF-42D3-8AE6-A2BEFC59ACB2}">
      <dsp:nvSpPr>
        <dsp:cNvPr id="0" name=""/>
        <dsp:cNvSpPr/>
      </dsp:nvSpPr>
      <dsp:spPr>
        <a:xfrm>
          <a:off x="974042" y="877503"/>
          <a:ext cx="2457880" cy="1515811"/>
        </a:xfrm>
        <a:prstGeom prst="ellipse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bg1"/>
              </a:solidFill>
            </a:rPr>
            <a:t>Einzelberatung/ Coaching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bg1"/>
              </a:solidFill>
            </a:rPr>
            <a:t>Chatberatung</a:t>
          </a:r>
          <a:endParaRPr lang="de-DE" sz="1600" kern="1200" dirty="0">
            <a:solidFill>
              <a:schemeClr val="bg1"/>
            </a:solidFill>
          </a:endParaRPr>
        </a:p>
      </dsp:txBody>
      <dsp:txXfrm>
        <a:off x="1333990" y="1099488"/>
        <a:ext cx="1737984" cy="1071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74123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58B54E-354C-4817-8FA0-9E9A1E037F80}" type="datetimeFigureOut">
              <a:rPr lang="de-AT" smtClean="0"/>
              <a:t>20.08.2021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50DAB-226F-41F3-A561-5CC850CE6E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152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1" y="1122362"/>
            <a:ext cx="10515599" cy="49159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58B54E-354C-4817-8FA0-9E9A1E037F80}" type="datetimeFigureOut">
              <a:rPr lang="de-AT" smtClean="0"/>
              <a:t>20.08.2021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50DAB-226F-41F3-A561-5CC850CE6E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854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8411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8939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58B54E-354C-4817-8FA0-9E9A1E037F80}" type="datetimeFigureOut">
              <a:rPr lang="de-AT" smtClean="0"/>
              <a:t>20.08.2021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50DAB-226F-41F3-A561-5CC850CE6E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942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58B54E-354C-4817-8FA0-9E9A1E037F80}" type="datetimeFigureOut">
              <a:rPr lang="de-AT" smtClean="0"/>
              <a:t>20.08.2021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50DAB-226F-41F3-A561-5CC850CE6E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454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1063695" y="540000"/>
            <a:ext cx="10079095" cy="784830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063695" y="1600201"/>
            <a:ext cx="10079095" cy="4146486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8977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63" y="230188"/>
            <a:ext cx="2171791" cy="1085129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4A3B2-9316-40B1-B62F-7C953C818185}" type="datetimeFigureOut">
              <a:rPr lang="de-AT" smtClean="0"/>
              <a:t>20.08.2021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C63DD-1894-4BF1-AED7-269062B443B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445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5" r:id="rId4"/>
    <p:sldLayoutId id="2147483660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sb.sbg@sbg.ac.a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erendenberatung.at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8663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ankel\Nextcloud\csm_stip_sbg_64d0ea97a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41" y="1829444"/>
            <a:ext cx="6676359" cy="32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8" y="248573"/>
            <a:ext cx="2536103" cy="1080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27018" y="1997839"/>
            <a:ext cx="4663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Franz-Josef-Straße 22 </a:t>
            </a:r>
          </a:p>
          <a:p>
            <a:r>
              <a:rPr lang="de-DE" sz="2800" dirty="0"/>
              <a:t>5020 Salzburg</a:t>
            </a:r>
          </a:p>
          <a:p>
            <a:endParaRPr lang="de-DE" sz="2800" dirty="0"/>
          </a:p>
          <a:p>
            <a:r>
              <a:rPr lang="de-DE" sz="2800" b="1" dirty="0">
                <a:solidFill>
                  <a:srgbClr val="428674"/>
                </a:solidFill>
              </a:rPr>
              <a:t>www.stipendium.at</a:t>
            </a:r>
          </a:p>
          <a:p>
            <a:r>
              <a:rPr lang="de-DE" sz="2800" b="1" dirty="0">
                <a:solidFill>
                  <a:srgbClr val="428674"/>
                </a:solidFill>
              </a:rPr>
              <a:t>Stip.sbg@stbh.gv.at</a:t>
            </a:r>
          </a:p>
          <a:p>
            <a:endParaRPr lang="de-DE" sz="2800" b="1" dirty="0">
              <a:solidFill>
                <a:srgbClr val="009242"/>
              </a:solidFill>
            </a:endParaRPr>
          </a:p>
          <a:p>
            <a:r>
              <a:rPr lang="de-DE" sz="2800" b="1" dirty="0"/>
              <a:t>0662 / 84 24 39</a:t>
            </a:r>
          </a:p>
          <a:p>
            <a:endParaRPr lang="de-DE" sz="2800" dirty="0"/>
          </a:p>
          <a:p>
            <a:r>
              <a:rPr lang="de-DE" sz="2800" b="1" i="1" dirty="0"/>
              <a:t>Öffnungszeiten:</a:t>
            </a:r>
          </a:p>
          <a:p>
            <a:r>
              <a:rPr lang="de-DE" sz="2800" dirty="0"/>
              <a:t>Mo, Di, Do	9 – 12 Uhr</a:t>
            </a:r>
          </a:p>
        </p:txBody>
      </p:sp>
    </p:spTree>
    <p:extLst>
      <p:ext uri="{BB962C8B-B14F-4D97-AF65-F5344CB8AC3E}">
        <p14:creationId xmlns:p14="http://schemas.microsoft.com/office/powerpoint/2010/main" val="36512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248195"/>
            <a:ext cx="2536103" cy="108000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			Studienbeihilfe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3600" b="1" dirty="0" smtClean="0">
                <a:solidFill>
                  <a:srgbClr val="009999"/>
                </a:solidFill>
              </a:rPr>
              <a:t>www.stipendium.at</a:t>
            </a:r>
          </a:p>
          <a:p>
            <a:pPr lvl="1"/>
            <a:r>
              <a:rPr lang="de-AT" sz="3600" dirty="0" smtClean="0"/>
              <a:t>Einkommen der Eltern – </a:t>
            </a:r>
            <a:r>
              <a:rPr lang="de-AT" sz="2000" dirty="0" smtClean="0"/>
              <a:t>Neuberechnung?</a:t>
            </a:r>
          </a:p>
          <a:p>
            <a:pPr lvl="2"/>
            <a:r>
              <a:rPr lang="de-AT" sz="3600" dirty="0" smtClean="0"/>
              <a:t>Stipendienrechner</a:t>
            </a:r>
          </a:p>
          <a:p>
            <a:pPr lvl="3"/>
            <a:r>
              <a:rPr lang="de-AT" sz="3600" dirty="0" smtClean="0"/>
              <a:t>Antragsfrist bis 15. Dezember – </a:t>
            </a:r>
            <a:r>
              <a:rPr lang="de-AT" sz="2000" dirty="0" smtClean="0"/>
              <a:t>rückwirkend ausbezahlt</a:t>
            </a:r>
          </a:p>
          <a:p>
            <a:pPr lvl="4"/>
            <a:r>
              <a:rPr lang="de-AT" sz="3600" dirty="0" smtClean="0"/>
              <a:t>Leistungsnachweis nach 2 Semester 30 </a:t>
            </a:r>
            <a:r>
              <a:rPr lang="de-AT" sz="3600" dirty="0" err="1" smtClean="0"/>
              <a:t>Ects</a:t>
            </a:r>
            <a:endParaRPr lang="de-AT" sz="3600" dirty="0" smtClean="0"/>
          </a:p>
          <a:p>
            <a:pPr lvl="5"/>
            <a:r>
              <a:rPr lang="de-AT" sz="3600" dirty="0" smtClean="0"/>
              <a:t>Achtung bei Studienwechsel – </a:t>
            </a:r>
            <a:r>
              <a:rPr lang="de-AT" sz="2000" dirty="0" smtClean="0"/>
              <a:t>vorher</a:t>
            </a:r>
            <a:r>
              <a:rPr lang="de-AT" sz="3600" dirty="0" smtClean="0"/>
              <a:t> </a:t>
            </a:r>
            <a:r>
              <a:rPr lang="de-AT" sz="2000" dirty="0" smtClean="0"/>
              <a:t>nicht ÖH Beitrag einzahlen!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85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r="7577" b="6593"/>
          <a:stretch/>
        </p:blipFill>
        <p:spPr bwMode="auto">
          <a:xfrm rot="5400000">
            <a:off x="6882421" y="1077011"/>
            <a:ext cx="3336994" cy="442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702" y="611066"/>
            <a:ext cx="9470136" cy="1685349"/>
          </a:xfrm>
        </p:spPr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Die </a:t>
            </a:r>
            <a:r>
              <a:rPr lang="de-DE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Psychologische Studierendenberatung Salzburg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818369" y="4510033"/>
            <a:ext cx="5062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de-DE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de-DE" sz="2000" b="1" dirty="0">
                <a:solidFill>
                  <a:schemeClr val="accent3">
                    <a:lumMod val="50000"/>
                  </a:schemeClr>
                </a:solidFill>
              </a:rPr>
              <a:t>Kontakt:</a:t>
            </a:r>
          </a:p>
          <a:p>
            <a:pPr algn="ctr"/>
            <a:r>
              <a:rPr lang="de-DE" sz="2200" b="1" dirty="0" err="1">
                <a:solidFill>
                  <a:schemeClr val="accent3">
                    <a:lumMod val="75000"/>
                  </a:schemeClr>
                </a:solidFill>
              </a:rPr>
              <a:t>Mirabellplatz</a:t>
            </a:r>
            <a:r>
              <a:rPr lang="de-DE" sz="2200" b="1" dirty="0">
                <a:solidFill>
                  <a:schemeClr val="accent3">
                    <a:lumMod val="75000"/>
                  </a:schemeClr>
                </a:solidFill>
              </a:rPr>
              <a:t> 9/1, 5020 Salzburg</a:t>
            </a:r>
          </a:p>
          <a:p>
            <a:pPr algn="ctr"/>
            <a:r>
              <a:rPr lang="de-DE" sz="2200" b="1" dirty="0">
                <a:solidFill>
                  <a:schemeClr val="accent3">
                    <a:lumMod val="75000"/>
                  </a:schemeClr>
                </a:solidFill>
              </a:rPr>
              <a:t>Tel: 0662/8044/6500</a:t>
            </a:r>
          </a:p>
          <a:p>
            <a:pPr algn="ctr"/>
            <a:r>
              <a:rPr lang="de-DE" sz="2200" b="1" dirty="0">
                <a:solidFill>
                  <a:schemeClr val="accent3">
                    <a:lumMod val="75000"/>
                  </a:schemeClr>
                </a:solidFill>
              </a:rPr>
              <a:t>E-Mail: </a:t>
            </a:r>
            <a:r>
              <a:rPr lang="de-DE" sz="2200" b="1" dirty="0">
                <a:solidFill>
                  <a:schemeClr val="accent3">
                    <a:lumMod val="75000"/>
                  </a:schemeClr>
                </a:solidFill>
                <a:hlinkClick r:id="rId3"/>
              </a:rPr>
              <a:t>psb.sbg@sbg.ac.at</a:t>
            </a:r>
            <a:endParaRPr lang="de-DE" sz="22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de-DE" sz="2200" b="1" dirty="0">
                <a:solidFill>
                  <a:schemeClr val="accent3">
                    <a:lumMod val="75000"/>
                  </a:schemeClr>
                </a:solidFill>
              </a:rPr>
              <a:t>www.studierendenberatung.at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8002496" y="4280747"/>
            <a:ext cx="185336" cy="67633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657" y="2631058"/>
            <a:ext cx="3918178" cy="305375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7333488" y="3758185"/>
            <a:ext cx="921036" cy="5225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43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Legende 8"/>
          <p:cNvSpPr/>
          <p:nvPr/>
        </p:nvSpPr>
        <p:spPr>
          <a:xfrm rot="239909">
            <a:off x="4276008" y="1348594"/>
            <a:ext cx="4864232" cy="3011864"/>
          </a:xfrm>
          <a:prstGeom prst="wedgeEllipseCallou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625" dirty="0">
                <a:latin typeface="+mj-lt"/>
              </a:rPr>
              <a:t>Mit welchen Fragen wenden sich die Studierenden an die PSB?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53" y="4742314"/>
            <a:ext cx="2627156" cy="17095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0" y="357227"/>
            <a:ext cx="2172012" cy="6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361280" y="1106953"/>
            <a:ext cx="9427191" cy="887675"/>
          </a:xfrm>
        </p:spPr>
        <p:txBody>
          <a:bodyPr>
            <a:noAutofit/>
          </a:bodyPr>
          <a:lstStyle/>
          <a:p>
            <a:pPr algn="l"/>
            <a:r>
              <a:rPr lang="de-DE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Studierende kommen zu uns, wenn sie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idx="1"/>
          </p:nvPr>
        </p:nvSpPr>
        <p:spPr>
          <a:xfrm>
            <a:off x="2084832" y="1994628"/>
            <a:ext cx="9235440" cy="45871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e-DE" sz="3400" b="1" dirty="0">
              <a:solidFill>
                <a:schemeClr val="accent5"/>
              </a:solidFill>
            </a:endParaRPr>
          </a:p>
          <a:p>
            <a:r>
              <a:rPr lang="de-DE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ihrer Studienwahlentscheidung unsicher sind, </a:t>
            </a:r>
          </a:p>
          <a:p>
            <a:r>
              <a:rPr lang="de-DE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als Studienanfänger/innen Orientierungs- und Umstellungsprobleme haben,</a:t>
            </a:r>
          </a:p>
          <a:p>
            <a:r>
              <a:rPr lang="de-DE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einen Studienwechsel oder Studienabbruch überlegen,</a:t>
            </a:r>
          </a:p>
          <a:p>
            <a:r>
              <a:rPr lang="de-DE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ihr Arbeits- Lernverhalten verbessern möchten, </a:t>
            </a:r>
          </a:p>
          <a:p>
            <a:r>
              <a:rPr lang="de-DE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Prüfungs-, Motivations- oder Konzentrationsprobleme haben, </a:t>
            </a:r>
          </a:p>
          <a:p>
            <a:r>
              <a:rPr lang="de-DE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sich durch persönliche Krisen und Probleme beeinträchtigt fühlen,</a:t>
            </a:r>
          </a:p>
          <a:p>
            <a:r>
              <a:rPr lang="de-DE" sz="3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ihre Kommunikativen und sozialen Kompetenzen verbessern möchten. </a:t>
            </a:r>
            <a:endParaRPr lang="de-DE" sz="3400" dirty="0"/>
          </a:p>
          <a:p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0" y="357227"/>
            <a:ext cx="2172012" cy="6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9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2093172" y="2352384"/>
            <a:ext cx="8888772" cy="4077265"/>
          </a:xfrm>
        </p:spPr>
        <p:txBody>
          <a:bodyPr>
            <a:normAutofit/>
          </a:bodyPr>
          <a:lstStyle/>
          <a:p>
            <a:r>
              <a:rPr lang="de-AT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Erfolgreiches </a:t>
            </a:r>
            <a:r>
              <a:rPr lang="de-AT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Studieren mit verschiedenen Maßnahmen fördern</a:t>
            </a:r>
          </a:p>
          <a:p>
            <a:r>
              <a:rPr lang="de-AT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Studierende bei Problemen im Leistungsbereich, im persönlichen und sozialen Bereich im Verlauf des Studiums unterstützen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Hilfe zur Selbsthilfe fördern um eigene Probleme klarer zu sehen und Zusammenhänge und Ursachen zu erkennen</a:t>
            </a:r>
          </a:p>
          <a:p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de-DE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emeinsam </a:t>
            </a:r>
            <a:r>
              <a:rPr lang="de-DE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Lösungsstrategien und Zielperspektiven erarbeiten und somit Veränderungen erzielen</a:t>
            </a:r>
          </a:p>
          <a:p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0" y="357227"/>
            <a:ext cx="2172012" cy="67441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38912" y="1296816"/>
            <a:ext cx="7251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 smtClean="0">
                <a:solidFill>
                  <a:schemeClr val="accent1">
                    <a:lumMod val="50000"/>
                  </a:schemeClr>
                </a:solidFill>
              </a:rPr>
              <a:t>Ziele der Studierendenberatung</a:t>
            </a:r>
            <a:endParaRPr lang="de-AT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280" y="1045047"/>
            <a:ext cx="6764620" cy="925131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Erfolgreich </a:t>
            </a:r>
            <a:r>
              <a:rPr lang="de-DE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studieren</a:t>
            </a:r>
            <a:endParaRPr lang="de-AT" sz="3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789866" y="3398100"/>
            <a:ext cx="2700517" cy="1433504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solidFill>
                  <a:srgbClr val="FF6600"/>
                </a:solidFill>
                <a:cs typeface="Calibri Light" panose="020F0302020204030204" pitchFamily="34" charset="0"/>
              </a:rPr>
              <a:t>STUDIENERFOLG</a:t>
            </a:r>
            <a:endParaRPr lang="de-AT" b="1" dirty="0">
              <a:solidFill>
                <a:srgbClr val="FF6600"/>
              </a:solidFill>
              <a:cs typeface="Calibri Light" panose="020F0302020204030204" pitchFamily="34" charset="0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2050212" y="2345154"/>
            <a:ext cx="2282288" cy="1727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400" b="1" dirty="0">
                <a:solidFill>
                  <a:srgbClr val="000090"/>
                </a:solidFill>
                <a:cs typeface="Calibri Light" panose="020F0302020204030204" pitchFamily="34" charset="0"/>
              </a:rPr>
              <a:t>Eingangsvoraussetzungen</a:t>
            </a:r>
          </a:p>
          <a:p>
            <a:r>
              <a:rPr lang="de-AT" sz="1200" dirty="0">
                <a:cs typeface="Calibri Light" panose="020F0302020204030204" pitchFamily="34" charset="0"/>
              </a:rPr>
              <a:t>Sozialer Hintergrund</a:t>
            </a:r>
          </a:p>
          <a:p>
            <a:r>
              <a:rPr lang="de-AT" sz="1200" dirty="0">
                <a:cs typeface="Calibri Light" panose="020F0302020204030204" pitchFamily="34" charset="0"/>
              </a:rPr>
              <a:t>Maturagesamtnote</a:t>
            </a:r>
          </a:p>
          <a:p>
            <a:r>
              <a:rPr lang="de-AT" sz="1200" dirty="0">
                <a:cs typeface="Calibri Light" panose="020F0302020204030204" pitchFamily="34" charset="0"/>
              </a:rPr>
              <a:t>Intelligenzfaktoren/Begabung/ Interesse / Eignung</a:t>
            </a:r>
          </a:p>
          <a:p>
            <a:r>
              <a:rPr lang="de-AT" sz="1200" dirty="0">
                <a:cs typeface="Calibri Light" panose="020F0302020204030204" pitchFamily="34" charset="0"/>
              </a:rPr>
              <a:t>Studienwahlmotive</a:t>
            </a:r>
          </a:p>
          <a:p>
            <a:r>
              <a:rPr lang="de-AT" sz="1200" dirty="0">
                <a:cs typeface="Calibri Light" panose="020F0302020204030204" pitchFamily="34" charset="0"/>
              </a:rPr>
              <a:t>Wissen über Studieninhalte &amp; Leistungsanforderungen des Studiums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5022495" y="1282337"/>
            <a:ext cx="2247816" cy="16227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200" b="1" dirty="0">
                <a:solidFill>
                  <a:srgbClr val="000090"/>
                </a:solidFill>
                <a:cs typeface="Calibri Light" panose="020F0302020204030204" pitchFamily="34" charset="0"/>
              </a:rPr>
              <a:t>Universitäre Rahmenbedingungen</a:t>
            </a:r>
          </a:p>
          <a:p>
            <a:r>
              <a:rPr lang="de-AT" sz="1200" dirty="0">
                <a:cs typeface="Calibri Light" panose="020F0302020204030204" pitchFamily="34" charset="0"/>
              </a:rPr>
              <a:t>Studienplan/-inhalte</a:t>
            </a:r>
          </a:p>
          <a:p>
            <a:r>
              <a:rPr lang="de-AT" sz="1200" dirty="0">
                <a:cs typeface="Calibri Light" panose="020F0302020204030204" pitchFamily="34" charset="0"/>
              </a:rPr>
              <a:t>Qualität der Lehre/Betreuung</a:t>
            </a:r>
          </a:p>
          <a:p>
            <a:r>
              <a:rPr lang="de-AT" sz="1200" dirty="0">
                <a:cs typeface="Calibri Light" panose="020F0302020204030204" pitchFamily="34" charset="0"/>
              </a:rPr>
              <a:t>Servicestellen (ÖH- Beratung)</a:t>
            </a:r>
          </a:p>
          <a:p>
            <a:r>
              <a:rPr lang="de-AT" sz="1200" dirty="0">
                <a:cs typeface="Calibri Light" panose="020F0302020204030204" pitchFamily="34" charset="0"/>
              </a:rPr>
              <a:t>Infrastruktur/Studienklima</a:t>
            </a:r>
          </a:p>
          <a:p>
            <a:r>
              <a:rPr lang="de-AT" sz="1200" dirty="0">
                <a:cs typeface="Calibri Light" panose="020F0302020204030204" pitchFamily="34" charset="0"/>
              </a:rPr>
              <a:t>Studienförderung/Stipendien</a:t>
            </a:r>
          </a:p>
          <a:p>
            <a:r>
              <a:rPr lang="de-AT" sz="1200" dirty="0">
                <a:cs typeface="Calibri Light" panose="020F0302020204030204" pitchFamily="34" charset="0"/>
              </a:rPr>
              <a:t>Studierendenvertretungen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7864403" y="2122098"/>
            <a:ext cx="2157865" cy="181154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rgbClr val="000090"/>
                </a:solidFill>
                <a:cs typeface="Calibri Light" panose="020F0302020204030204" pitchFamily="34" charset="0"/>
              </a:rPr>
              <a:t>Skills</a:t>
            </a:r>
          </a:p>
          <a:p>
            <a:r>
              <a:rPr lang="de-DE" sz="1200" dirty="0">
                <a:solidFill>
                  <a:schemeClr val="tx1"/>
                </a:solidFill>
                <a:cs typeface="Calibri Light" panose="020F0302020204030204" pitchFamily="34" charset="0"/>
              </a:rPr>
              <a:t>Studienorganisation</a:t>
            </a:r>
          </a:p>
          <a:p>
            <a:r>
              <a:rPr lang="de-DE" sz="1200" dirty="0">
                <a:solidFill>
                  <a:schemeClr val="tx1"/>
                </a:solidFill>
                <a:cs typeface="Calibri Light" panose="020F0302020204030204" pitchFamily="34" charset="0"/>
              </a:rPr>
              <a:t>Effiziente Lernstrategien </a:t>
            </a:r>
          </a:p>
          <a:p>
            <a:r>
              <a:rPr lang="de-DE" sz="1200" dirty="0">
                <a:solidFill>
                  <a:schemeClr val="tx1"/>
                </a:solidFill>
                <a:cs typeface="Calibri Light" panose="020F0302020204030204" pitchFamily="34" charset="0"/>
              </a:rPr>
              <a:t>Motivation</a:t>
            </a:r>
          </a:p>
          <a:p>
            <a:r>
              <a:rPr lang="de-DE" sz="1200" dirty="0">
                <a:solidFill>
                  <a:schemeClr val="tx1"/>
                </a:solidFill>
                <a:cs typeface="Calibri Light" panose="020F0302020204030204" pitchFamily="34" charset="0"/>
              </a:rPr>
              <a:t>Anstrengungsbereitschaft</a:t>
            </a:r>
          </a:p>
          <a:p>
            <a:r>
              <a:rPr lang="de-DE" sz="1200" dirty="0">
                <a:solidFill>
                  <a:schemeClr val="tx1"/>
                </a:solidFill>
                <a:cs typeface="Calibri Light" panose="020F0302020204030204" pitchFamily="34" charset="0"/>
              </a:rPr>
              <a:t>Selbstwirksamkeit</a:t>
            </a:r>
          </a:p>
          <a:p>
            <a:r>
              <a:rPr lang="de-DE" sz="1200" dirty="0">
                <a:solidFill>
                  <a:schemeClr val="tx1"/>
                </a:solidFill>
                <a:cs typeface="Calibri Light" panose="020F0302020204030204" pitchFamily="34" charset="0"/>
              </a:rPr>
              <a:t>Bewältigungsstrategien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2321771" y="5177664"/>
            <a:ext cx="2468094" cy="14129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rgbClr val="000090"/>
                </a:solidFill>
                <a:cs typeface="Calibri Light" panose="020F0302020204030204" pitchFamily="34" charset="0"/>
              </a:rPr>
              <a:t>Lebensbedingungen</a:t>
            </a:r>
          </a:p>
          <a:p>
            <a:r>
              <a:rPr lang="de-DE" sz="1200" dirty="0">
                <a:cs typeface="Calibri Light" panose="020F0302020204030204" pitchFamily="34" charset="0"/>
              </a:rPr>
              <a:t>Evtl. Erwerbstätigkeit </a:t>
            </a:r>
          </a:p>
          <a:p>
            <a:r>
              <a:rPr lang="de-DE" sz="1200" dirty="0">
                <a:cs typeface="Calibri Light" panose="020F0302020204030204" pitchFamily="34" charset="0"/>
              </a:rPr>
              <a:t>hoher „</a:t>
            </a:r>
            <a:r>
              <a:rPr lang="de-DE" sz="1200" dirty="0" err="1">
                <a:cs typeface="Calibri Light" panose="020F0302020204030204" pitchFamily="34" charset="0"/>
              </a:rPr>
              <a:t>Workload</a:t>
            </a:r>
            <a:r>
              <a:rPr lang="de-DE" sz="1200" dirty="0">
                <a:cs typeface="Calibri Light" panose="020F0302020204030204" pitchFamily="34" charset="0"/>
              </a:rPr>
              <a:t>“ </a:t>
            </a:r>
          </a:p>
          <a:p>
            <a:r>
              <a:rPr lang="de-DE" sz="1200" dirty="0">
                <a:cs typeface="Calibri Light" panose="020F0302020204030204" pitchFamily="34" charset="0"/>
              </a:rPr>
              <a:t>Familiäre Situation</a:t>
            </a:r>
          </a:p>
          <a:p>
            <a:r>
              <a:rPr lang="de-DE" sz="1200" dirty="0">
                <a:cs typeface="Calibri Light" panose="020F0302020204030204" pitchFamily="34" charset="0"/>
              </a:rPr>
              <a:t>Soziales Netzwerk</a:t>
            </a:r>
          </a:p>
          <a:p>
            <a:r>
              <a:rPr lang="de-DE" sz="1200" dirty="0">
                <a:cs typeface="Calibri Light" panose="020F0302020204030204" pitchFamily="34" charset="0"/>
              </a:rPr>
              <a:t>Finanzielle  Ressourcen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7270311" y="5157134"/>
            <a:ext cx="2303711" cy="14539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400" b="1" dirty="0">
                <a:solidFill>
                  <a:srgbClr val="000090"/>
                </a:solidFill>
                <a:cs typeface="Calibri Light" panose="020F0302020204030204" pitchFamily="34" charset="0"/>
              </a:rPr>
              <a:t>Persönlichkeitsfaktoren</a:t>
            </a:r>
          </a:p>
          <a:p>
            <a:r>
              <a:rPr lang="de-AT" sz="1200" dirty="0">
                <a:cs typeface="Calibri Light" panose="020F0302020204030204" pitchFamily="34" charset="0"/>
              </a:rPr>
              <a:t>Emotionale Stabilität fördern</a:t>
            </a:r>
          </a:p>
          <a:p>
            <a:r>
              <a:rPr lang="de-AT" sz="1200" dirty="0">
                <a:cs typeface="Calibri Light" panose="020F0302020204030204" pitchFamily="34" charset="0"/>
              </a:rPr>
              <a:t>Soziale Kompetenz stärken</a:t>
            </a:r>
          </a:p>
          <a:p>
            <a:r>
              <a:rPr lang="de-AT" sz="1200" dirty="0">
                <a:cs typeface="Calibri Light" panose="020F0302020204030204" pitchFamily="34" charset="0"/>
              </a:rPr>
              <a:t>Umgang mit Stress und Krisen</a:t>
            </a:r>
          </a:p>
          <a:p>
            <a:r>
              <a:rPr lang="de-AT" sz="1200" dirty="0">
                <a:cs typeface="Calibri Light" panose="020F0302020204030204" pitchFamily="34" charset="0"/>
              </a:rPr>
              <a:t>Psychische und körperliche Beeinträchtigungen behandeln</a:t>
            </a:r>
          </a:p>
        </p:txBody>
      </p:sp>
      <p:sp>
        <p:nvSpPr>
          <p:cNvPr id="10" name="Pfeil nach rechts 9"/>
          <p:cNvSpPr/>
          <p:nvPr/>
        </p:nvSpPr>
        <p:spPr>
          <a:xfrm rot="2301884">
            <a:off x="4406632" y="3274303"/>
            <a:ext cx="570570" cy="2693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Pfeil nach rechts 10"/>
          <p:cNvSpPr/>
          <p:nvPr/>
        </p:nvSpPr>
        <p:spPr>
          <a:xfrm rot="8249921">
            <a:off x="7231612" y="3223119"/>
            <a:ext cx="570570" cy="2693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 nach rechts 11"/>
          <p:cNvSpPr/>
          <p:nvPr/>
        </p:nvSpPr>
        <p:spPr>
          <a:xfrm rot="19356145">
            <a:off x="4737213" y="4762755"/>
            <a:ext cx="570570" cy="2693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 nach rechts 12"/>
          <p:cNvSpPr/>
          <p:nvPr/>
        </p:nvSpPr>
        <p:spPr>
          <a:xfrm rot="13043246">
            <a:off x="6896658" y="4768303"/>
            <a:ext cx="570570" cy="2693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feil nach rechts 13"/>
          <p:cNvSpPr/>
          <p:nvPr/>
        </p:nvSpPr>
        <p:spPr>
          <a:xfrm rot="5400000">
            <a:off x="5906061" y="3027749"/>
            <a:ext cx="390736" cy="26932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0" y="357227"/>
            <a:ext cx="2172012" cy="6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Legende 8"/>
          <p:cNvSpPr/>
          <p:nvPr/>
        </p:nvSpPr>
        <p:spPr>
          <a:xfrm rot="464254">
            <a:off x="4330623" y="644617"/>
            <a:ext cx="4466130" cy="2912958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625" dirty="0">
                <a:solidFill>
                  <a:schemeClr val="tx1"/>
                </a:solidFill>
                <a:latin typeface="+mj-lt"/>
              </a:rPr>
              <a:t>Unsere Angebote für ein erfolgreiches Studieren!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5" y="4059700"/>
            <a:ext cx="3262846" cy="195770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0" y="357227"/>
            <a:ext cx="2172012" cy="6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61280" y="768132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Angebote der PSB</a:t>
            </a:r>
            <a:endParaRPr lang="de-DE" sz="3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252538"/>
          <a:ext cx="9144000" cy="5173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0" y="357227"/>
            <a:ext cx="2172012" cy="6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280" y="810958"/>
            <a:ext cx="10515600" cy="1325563"/>
          </a:xfrm>
        </p:spPr>
        <p:txBody>
          <a:bodyPr>
            <a:normAutofit/>
          </a:bodyPr>
          <a:lstStyle/>
          <a:p>
            <a:r>
              <a:rPr lang="de-AT" sz="3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Webinare</a:t>
            </a:r>
            <a:endParaRPr lang="de-AT" sz="3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11936" y="2136521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A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Effektiv lernen - Fit für die </a:t>
            </a:r>
            <a:r>
              <a:rPr lang="de-A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Prüfung</a:t>
            </a:r>
          </a:p>
          <a:p>
            <a:pPr>
              <a:lnSpc>
                <a:spcPct val="100000"/>
              </a:lnSpc>
            </a:pPr>
            <a:r>
              <a:rPr lang="de-A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Effektiv studieren statt </a:t>
            </a:r>
            <a:r>
              <a:rPr lang="de-AT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prokrastinieren</a:t>
            </a:r>
            <a:r>
              <a:rPr lang="de-A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– auch zu Zeiten von </a:t>
            </a:r>
            <a:r>
              <a:rPr lang="de-A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COVID-19</a:t>
            </a:r>
          </a:p>
          <a:p>
            <a:pPr>
              <a:lnSpc>
                <a:spcPct val="100000"/>
              </a:lnSpc>
            </a:pPr>
            <a:r>
              <a:rPr lang="de-A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Ressourcen stärken - den inneren wohlwollenden Begleiter </a:t>
            </a:r>
            <a:r>
              <a:rPr lang="de-A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entdecken</a:t>
            </a:r>
            <a:r>
              <a:rPr lang="de-A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pPr>
              <a:lnSpc>
                <a:spcPct val="100000"/>
              </a:lnSpc>
            </a:pPr>
            <a:r>
              <a:rPr lang="de-A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Prüfungen erfolgreich </a:t>
            </a:r>
            <a:r>
              <a:rPr lang="de-A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meistern</a:t>
            </a:r>
          </a:p>
          <a:p>
            <a:pPr>
              <a:lnSpc>
                <a:spcPct val="100000"/>
              </a:lnSpc>
            </a:pPr>
            <a:r>
              <a:rPr lang="de-A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Struktur im </a:t>
            </a:r>
            <a:r>
              <a:rPr lang="de-A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Studienalltag</a:t>
            </a:r>
          </a:p>
          <a:p>
            <a:pPr>
              <a:lnSpc>
                <a:spcPct val="100000"/>
              </a:lnSpc>
            </a:pPr>
            <a:r>
              <a:rPr lang="de-A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Erholsam </a:t>
            </a:r>
            <a:r>
              <a:rPr lang="de-A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Schlafen</a:t>
            </a:r>
          </a:p>
          <a:p>
            <a:pPr>
              <a:lnSpc>
                <a:spcPct val="100000"/>
              </a:lnSpc>
            </a:pPr>
            <a:r>
              <a:rPr lang="de-AT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Angst &amp;Panik: Warum wir sie brauchen aber alle fürchten</a:t>
            </a:r>
            <a:r>
              <a:rPr lang="de-A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de-A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de-AT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  <a:r>
              <a:rPr lang="de-A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Alle Termine auf der Homepage!</a:t>
            </a:r>
          </a:p>
          <a:p>
            <a:pPr marL="0" indent="0">
              <a:lnSpc>
                <a:spcPct val="100000"/>
              </a:lnSpc>
              <a:buNone/>
            </a:pPr>
            <a:endParaRPr lang="de-A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0" y="357227"/>
            <a:ext cx="2172012" cy="674413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>
            <a:off x="1234844" y="5930075"/>
            <a:ext cx="1142596" cy="5577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45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8302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4080" y="408652"/>
            <a:ext cx="8229600" cy="563623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de-D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vale Legende 2"/>
          <p:cNvSpPr/>
          <p:nvPr/>
        </p:nvSpPr>
        <p:spPr>
          <a:xfrm>
            <a:off x="7302060" y="3911756"/>
            <a:ext cx="4324579" cy="2192576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Suche </a:t>
            </a:r>
          </a:p>
          <a:p>
            <a:pPr algn="ctr"/>
            <a:r>
              <a:rPr lang="de-DE" sz="2400" dirty="0"/>
              <a:t>nicht nach Fehlern, ....       suche nach  </a:t>
            </a:r>
          </a:p>
          <a:p>
            <a:pPr algn="ctr"/>
            <a:r>
              <a:rPr lang="de-DE" sz="2400" dirty="0"/>
              <a:t>  </a:t>
            </a:r>
            <a:r>
              <a:rPr lang="de-DE" sz="3600" dirty="0"/>
              <a:t>Lösungen.</a:t>
            </a:r>
          </a:p>
          <a:p>
            <a:pPr algn="ctr"/>
            <a:r>
              <a:rPr lang="de-DE" sz="1200" dirty="0"/>
              <a:t>                               (Henry Ford)</a:t>
            </a:r>
          </a:p>
        </p:txBody>
      </p:sp>
      <p:pic>
        <p:nvPicPr>
          <p:cNvPr id="8" name="Bild 7" descr="Unknown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625" y="3665031"/>
            <a:ext cx="2495503" cy="178450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Textfeld 3"/>
          <p:cNvSpPr txBox="1"/>
          <p:nvPr/>
        </p:nvSpPr>
        <p:spPr>
          <a:xfrm>
            <a:off x="2240280" y="1711351"/>
            <a:ext cx="78481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200" dirty="0">
              <a:solidFill>
                <a:srgbClr val="558ED5"/>
              </a:solidFill>
            </a:endParaRPr>
          </a:p>
          <a:p>
            <a:pPr algn="ctr"/>
            <a:r>
              <a:rPr lang="de-DE" sz="44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www.studierendenberatung.at</a:t>
            </a:r>
            <a:endParaRPr lang="de-DE" sz="4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de-DE" sz="2200" dirty="0">
              <a:solidFill>
                <a:srgbClr val="558ED5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0" y="357227"/>
            <a:ext cx="2172012" cy="6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81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673" y="4592802"/>
            <a:ext cx="5048086" cy="1404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20" y="1134011"/>
            <a:ext cx="4109732" cy="1548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38" y="2866698"/>
            <a:ext cx="3466012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12" y="1566000"/>
            <a:ext cx="6447288" cy="5184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265732"/>
            <a:ext cx="2867257" cy="1080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95943" y="1551563"/>
            <a:ext cx="554876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Erzabt-Klotz-Straße 1, 5020 Salzburg </a:t>
            </a:r>
          </a:p>
          <a:p>
            <a:r>
              <a:rPr lang="de-DE" sz="2400" dirty="0"/>
              <a:t>c/o </a:t>
            </a:r>
            <a:r>
              <a:rPr lang="de-DE" sz="2400" dirty="0" err="1"/>
              <a:t>Unipark</a:t>
            </a:r>
            <a:r>
              <a:rPr lang="de-DE" sz="2400" dirty="0"/>
              <a:t> </a:t>
            </a:r>
            <a:r>
              <a:rPr lang="de-DE" sz="2400" dirty="0" err="1"/>
              <a:t>Nonntal</a:t>
            </a:r>
            <a:endParaRPr lang="de-DE" sz="2400" dirty="0"/>
          </a:p>
          <a:p>
            <a:endParaRPr lang="de-DE" sz="2800" dirty="0"/>
          </a:p>
          <a:p>
            <a:r>
              <a:rPr lang="de-DE" sz="2400" b="1" dirty="0" smtClean="0">
                <a:solidFill>
                  <a:schemeClr val="accent6">
                    <a:lumMod val="75000"/>
                  </a:schemeClr>
                </a:solidFill>
              </a:rPr>
              <a:t>www.oeh-salzburg.at/beratungszentrum</a:t>
            </a:r>
            <a:endParaRPr lang="de-DE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beratung@oeh-salzburg.at</a:t>
            </a:r>
          </a:p>
          <a:p>
            <a:endParaRPr lang="de-DE" sz="2800" b="1" dirty="0">
              <a:solidFill>
                <a:srgbClr val="009242"/>
              </a:solidFill>
            </a:endParaRPr>
          </a:p>
          <a:p>
            <a:r>
              <a:rPr lang="de-DE" sz="2800" b="1" dirty="0"/>
              <a:t>0662/8044 - 6001 oder 6006</a:t>
            </a:r>
          </a:p>
          <a:p>
            <a:endParaRPr lang="de-DE" sz="2800" b="1" dirty="0"/>
          </a:p>
          <a:p>
            <a:r>
              <a:rPr lang="de-DE" sz="2800" b="1" i="1" dirty="0"/>
              <a:t>Öffnungszeiten:</a:t>
            </a:r>
          </a:p>
          <a:p>
            <a:r>
              <a:rPr lang="de-DE" sz="2800" dirty="0"/>
              <a:t>Mo – Do 	9 – 18 Uhr</a:t>
            </a:r>
          </a:p>
          <a:p>
            <a:r>
              <a:rPr lang="de-DE" sz="2800" dirty="0"/>
              <a:t>Fr	</a:t>
            </a:r>
            <a:r>
              <a:rPr lang="de-DE" sz="2800" dirty="0" smtClean="0"/>
              <a:t>	9 </a:t>
            </a:r>
            <a:r>
              <a:rPr lang="de-DE" sz="2800" dirty="0"/>
              <a:t>– 14 Uhr</a:t>
            </a:r>
          </a:p>
        </p:txBody>
      </p:sp>
    </p:spTree>
    <p:extLst>
      <p:ext uri="{BB962C8B-B14F-4D97-AF65-F5344CB8AC3E}">
        <p14:creationId xmlns:p14="http://schemas.microsoft.com/office/powerpoint/2010/main" val="15841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				</a:t>
            </a:r>
            <a:r>
              <a:rPr lang="de-AT" b="1" dirty="0" smtClean="0"/>
              <a:t>Service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3600" dirty="0" smtClean="0"/>
          </a:p>
          <a:p>
            <a:r>
              <a:rPr lang="de-AT" sz="3600" dirty="0" smtClean="0"/>
              <a:t>Studienberatung von A-Z – </a:t>
            </a:r>
            <a:r>
              <a:rPr lang="de-AT" sz="2000" dirty="0" smtClean="0"/>
              <a:t>Matura bis Studienabschluss</a:t>
            </a:r>
          </a:p>
          <a:p>
            <a:pPr lvl="1"/>
            <a:r>
              <a:rPr lang="de-AT" sz="3600" dirty="0" smtClean="0"/>
              <a:t>Rechtsberatung 14tägig – </a:t>
            </a:r>
            <a:r>
              <a:rPr lang="de-AT" sz="2000" dirty="0" smtClean="0"/>
              <a:t>Erstberatung kostenfrei</a:t>
            </a:r>
            <a:endParaRPr lang="de-AT" sz="3600" dirty="0" smtClean="0"/>
          </a:p>
          <a:p>
            <a:pPr lvl="2"/>
            <a:r>
              <a:rPr lang="de-AT" sz="3600" dirty="0" smtClean="0"/>
              <a:t>Curricula – Studienpläne – ausgedruckt</a:t>
            </a:r>
          </a:p>
          <a:p>
            <a:pPr lvl="3"/>
            <a:r>
              <a:rPr lang="de-AT" sz="3600" dirty="0" smtClean="0"/>
              <a:t>ÖH Broschüren – auch unter: oeh.ac.at/</a:t>
            </a:r>
            <a:r>
              <a:rPr lang="de-AT" sz="3600" dirty="0" err="1" smtClean="0"/>
              <a:t>catalog</a:t>
            </a:r>
            <a:endParaRPr lang="de-AT" sz="3600" dirty="0" smtClean="0"/>
          </a:p>
          <a:p>
            <a:pPr lvl="4"/>
            <a:r>
              <a:rPr lang="de-AT" sz="3600" dirty="0" smtClean="0"/>
              <a:t>ÖH-Card-Mensa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64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8672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230188"/>
            <a:ext cx="2867257" cy="1080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				Studium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3600" dirty="0" smtClean="0"/>
          </a:p>
          <a:p>
            <a:r>
              <a:rPr lang="de-AT" sz="3600" dirty="0" smtClean="0"/>
              <a:t>Curriculum - Studienplan</a:t>
            </a:r>
          </a:p>
          <a:p>
            <a:pPr lvl="1"/>
            <a:r>
              <a:rPr lang="de-AT" sz="3600" dirty="0" smtClean="0"/>
              <a:t>STEOP - Studieneinstieg</a:t>
            </a:r>
          </a:p>
          <a:p>
            <a:pPr lvl="2"/>
            <a:r>
              <a:rPr lang="de-AT" sz="3600" dirty="0" smtClean="0"/>
              <a:t>ECTS – erst mit positiver Prüfung erworben</a:t>
            </a:r>
          </a:p>
          <a:p>
            <a:pPr lvl="3"/>
            <a:r>
              <a:rPr lang="de-AT" sz="3600" dirty="0" smtClean="0"/>
              <a:t>Freie Wahlfächer</a:t>
            </a:r>
          </a:p>
          <a:p>
            <a:pPr lvl="4"/>
            <a:r>
              <a:rPr lang="de-AT" sz="3600" dirty="0" smtClean="0"/>
              <a:t>LV-Anmeldung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616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6593"/>
            <a:ext cx="3600000" cy="106262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 smtClean="0"/>
              <a:t>					Workshops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AT" dirty="0" smtClean="0"/>
          </a:p>
          <a:p>
            <a:r>
              <a:rPr lang="de-AT" sz="3600" dirty="0" smtClean="0"/>
              <a:t>Virtuelle Workshops – Erfolgreicher Studieneinstieg</a:t>
            </a:r>
          </a:p>
          <a:p>
            <a:pPr lvl="1"/>
            <a:r>
              <a:rPr lang="de-AT" sz="3600" dirty="0" smtClean="0"/>
              <a:t>Verbindliche Anmeldung mit gültiger Email-Adresse </a:t>
            </a:r>
          </a:p>
          <a:p>
            <a:pPr lvl="2"/>
            <a:r>
              <a:rPr lang="de-AT" sz="3600" b="1" dirty="0" smtClean="0">
                <a:solidFill>
                  <a:srgbClr val="00B050"/>
                </a:solidFill>
              </a:rPr>
              <a:t>www.studieren-recherchieren.plus </a:t>
            </a:r>
          </a:p>
          <a:p>
            <a:pPr lvl="3"/>
            <a:r>
              <a:rPr lang="de-AT" sz="3600" dirty="0"/>
              <a:t>Link per </a:t>
            </a:r>
            <a:r>
              <a:rPr lang="de-AT" sz="3600" dirty="0" smtClean="0"/>
              <a:t>Mail zugeschickt</a:t>
            </a:r>
            <a:endParaRPr lang="de-AT" sz="3600" dirty="0"/>
          </a:p>
          <a:p>
            <a:pPr lvl="4"/>
            <a:r>
              <a:rPr lang="de-AT" sz="3600" dirty="0" smtClean="0"/>
              <a:t>Evaluieren</a:t>
            </a:r>
          </a:p>
          <a:p>
            <a:pPr lvl="5"/>
            <a:r>
              <a:rPr lang="de-AT" sz="3600" dirty="0"/>
              <a:t>Termine noch in der </a:t>
            </a:r>
            <a:r>
              <a:rPr lang="de-AT" sz="3600" dirty="0" smtClean="0"/>
              <a:t>1. </a:t>
            </a:r>
            <a:r>
              <a:rPr lang="de-AT" sz="3600" dirty="0"/>
              <a:t>Oktoberwoche</a:t>
            </a:r>
          </a:p>
          <a:p>
            <a:pPr marL="2286000" lvl="5" indent="0">
              <a:buNone/>
            </a:pP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14308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			</a:t>
            </a:r>
            <a:r>
              <a:rPr lang="de-AT" dirty="0"/>
              <a:t> </a:t>
            </a:r>
            <a:r>
              <a:rPr lang="de-AT" dirty="0" smtClean="0"/>
              <a:t>    Studienförderung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 smtClean="0"/>
          </a:p>
          <a:p>
            <a:r>
              <a:rPr lang="de-AT" sz="3600" dirty="0" smtClean="0"/>
              <a:t>Familienbeihilfe 					16 ECTS/2 Sem</a:t>
            </a:r>
          </a:p>
          <a:p>
            <a:pPr lvl="1"/>
            <a:r>
              <a:rPr lang="de-AT" sz="3600" dirty="0" smtClean="0"/>
              <a:t>Krankenmitversicherung	</a:t>
            </a:r>
          </a:p>
          <a:p>
            <a:pPr lvl="2"/>
            <a:r>
              <a:rPr lang="de-AT" sz="3600" dirty="0" smtClean="0"/>
              <a:t>Studienbeihilfe				30 ECTS/2 Sem </a:t>
            </a:r>
          </a:p>
          <a:p>
            <a:pPr lvl="3"/>
            <a:r>
              <a:rPr lang="de-AT" sz="3600" dirty="0" smtClean="0"/>
              <a:t>Leistungsnachweis</a:t>
            </a:r>
          </a:p>
          <a:p>
            <a:pPr lvl="5"/>
            <a:r>
              <a:rPr lang="de-AT" sz="3600" dirty="0" smtClean="0"/>
              <a:t>Studienwechsel – 2 x </a:t>
            </a:r>
            <a:r>
              <a:rPr lang="de-AT" sz="2000" dirty="0" smtClean="0"/>
              <a:t>(spätestens nach 2. Semester einer Studienrichtung)</a:t>
            </a:r>
            <a:endParaRPr lang="de-AT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867257" cy="1080000"/>
          </a:xfrm>
          <a:prstGeom prst="rect">
            <a:avLst/>
          </a:prstGeom>
        </p:spPr>
      </p:pic>
      <p:sp>
        <p:nvSpPr>
          <p:cNvPr id="6" name="Geschweifte Klammer rechts 5"/>
          <p:cNvSpPr/>
          <p:nvPr/>
        </p:nvSpPr>
        <p:spPr>
          <a:xfrm>
            <a:off x="6479177" y="2246811"/>
            <a:ext cx="692332" cy="12017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31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</Words>
  <Application>Microsoft Office PowerPoint</Application>
  <PresentationFormat>Breitbild</PresentationFormat>
  <Paragraphs>143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Service</vt:lpstr>
      <vt:lpstr>    Studium</vt:lpstr>
      <vt:lpstr>     Workshops</vt:lpstr>
      <vt:lpstr>        Studienförderung</vt:lpstr>
      <vt:lpstr>PowerPoint-Präsentation</vt:lpstr>
      <vt:lpstr>   Studienbeihilfe</vt:lpstr>
      <vt:lpstr>Die Psychologische Studierendenberatung Salzburg</vt:lpstr>
      <vt:lpstr>PowerPoint-Präsentation</vt:lpstr>
      <vt:lpstr>Studierende kommen zu uns, wenn sie</vt:lpstr>
      <vt:lpstr>PowerPoint-Präsentation</vt:lpstr>
      <vt:lpstr>Erfolgreich studieren</vt:lpstr>
      <vt:lpstr>PowerPoint-Präsentation</vt:lpstr>
      <vt:lpstr>Angebote der PSB</vt:lpstr>
      <vt:lpstr>Webinare</vt:lpstr>
      <vt:lpstr>  </vt:lpstr>
    </vt:vector>
  </TitlesOfParts>
  <Company>Universität Salzburg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Höll Susanne</dc:creator>
  <cp:lastModifiedBy>Höll Susanne</cp:lastModifiedBy>
  <cp:revision>42</cp:revision>
  <dcterms:created xsi:type="dcterms:W3CDTF">2020-07-16T07:11:16Z</dcterms:created>
  <dcterms:modified xsi:type="dcterms:W3CDTF">2021-08-20T10:32:29Z</dcterms:modified>
</cp:coreProperties>
</file>